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18.xml"/><Relationship Id="rId4" Type="http://schemas.openxmlformats.org/officeDocument/2006/relationships/slide" Target="slide19.xml"/><Relationship Id="rId5" Type="http://schemas.openxmlformats.org/officeDocument/2006/relationships/slide" Target="slide20.xml"/><Relationship Id="rId6" Type="http://schemas.openxmlformats.org/officeDocument/2006/relationships/slide" Target="slide21.xml"/><Relationship Id="rId7" Type="http://schemas.openxmlformats.org/officeDocument/2006/relationships/slide" Target="slide2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23.xml"/><Relationship Id="rId4" Type="http://schemas.openxmlformats.org/officeDocument/2006/relationships/slide" Target="slide24.xml"/><Relationship Id="rId5" Type="http://schemas.openxmlformats.org/officeDocument/2006/relationships/slide" Target="slide25.xml"/><Relationship Id="rId6" Type="http://schemas.openxmlformats.org/officeDocument/2006/relationships/slide" Target="slide26.xml"/><Relationship Id="rId7" Type="http://schemas.openxmlformats.org/officeDocument/2006/relationships/slide" Target="slide2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28.xml"/><Relationship Id="rId4" Type="http://schemas.openxmlformats.org/officeDocument/2006/relationships/slide" Target="slide29.xml"/><Relationship Id="rId5" Type="http://schemas.openxmlformats.org/officeDocument/2006/relationships/slide" Target="slide30.xml"/><Relationship Id="rId6" Type="http://schemas.openxmlformats.org/officeDocument/2006/relationships/slide" Target="slide3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32.xml"/><Relationship Id="rId4" Type="http://schemas.openxmlformats.org/officeDocument/2006/relationships/slide" Target="slide33.xml"/><Relationship Id="rId5" Type="http://schemas.openxmlformats.org/officeDocument/2006/relationships/slide" Target="slide34.xml"/><Relationship Id="rId6" Type="http://schemas.openxmlformats.org/officeDocument/2006/relationships/slide" Target="slide35.xml"/><Relationship Id="rId7" Type="http://schemas.openxmlformats.org/officeDocument/2006/relationships/slide" Target="slide36.xml"/><Relationship Id="rId8" Type="http://schemas.openxmlformats.org/officeDocument/2006/relationships/slide" Target="slide3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38.xml"/><Relationship Id="rId4" Type="http://schemas.openxmlformats.org/officeDocument/2006/relationships/slide" Target="slide39.xml"/><Relationship Id="rId5" Type="http://schemas.openxmlformats.org/officeDocument/2006/relationships/slide" Target="slide40.xml"/><Relationship Id="rId6" Type="http://schemas.openxmlformats.org/officeDocument/2006/relationships/slide" Target="slide41.xml"/><Relationship Id="rId7" Type="http://schemas.openxmlformats.org/officeDocument/2006/relationships/slide" Target="slide42.xml"/><Relationship Id="rId8" Type="http://schemas.openxmlformats.org/officeDocument/2006/relationships/slide" Target="slide4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44.xml"/><Relationship Id="rId4" Type="http://schemas.openxmlformats.org/officeDocument/2006/relationships/slide" Target="slide45.xml"/><Relationship Id="rId5" Type="http://schemas.openxmlformats.org/officeDocument/2006/relationships/slide" Target="slide46.xml"/><Relationship Id="rId6" Type="http://schemas.openxmlformats.org/officeDocument/2006/relationships/slide" Target="slide47.xml"/><Relationship Id="rId7" Type="http://schemas.openxmlformats.org/officeDocument/2006/relationships/slide" Target="slide48.xml"/><Relationship Id="rId8" Type="http://schemas.openxmlformats.org/officeDocument/2006/relationships/slide" Target="slide4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blink.mortgage/app/signup/p/mountainstatefinancialgroupllc/sethangell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eth-ange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12" y="0"/>
            <a:ext cx="6858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92812" y="0"/>
            <a:ext cx="4698883" cy="685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UNDERSTANDING VA LOANS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84" y="1015973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Montserrat"/>
              </a:rPr>
              <a:t>The VA loan, actually explained.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3301916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584" y="3746405"/>
            <a:ext cx="6349841" cy="19049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>
                <a:solidFill>
                  <a:srgbClr val="FFFFFF"/>
                </a:solidFill>
                <a:latin typeface="Montserrat"/>
              </a:rPr>
              <a:t>Seth Angell</a:t>
            </a:r>
          </a:p>
          <a:p>
            <a:pPr algn="l">
              <a:spcBef>
                <a:spcPts val="200"/>
              </a:spcBef>
              <a:spcAft>
                <a:spcPts val="1800"/>
              </a:spcAft>
            </a:pPr>
            <a:r>
              <a:rPr sz="1400" b="0">
                <a:solidFill>
                  <a:srgbClr val="D6DEDA"/>
                </a:solidFill>
                <a:latin typeface="Open Sans"/>
              </a:rPr>
              <a:t>Executive VP · NMLS# 912881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CALL   </a:t>
            </a:r>
            <a:r>
              <a:rPr sz="1500">
                <a:solidFill>
                  <a:srgbClr val="FFFFFF"/>
                </a:solidFill>
                <a:latin typeface="Open Sans"/>
              </a:rPr>
              <a:t>303-883-8519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EMAIL   </a:t>
            </a:r>
            <a:r>
              <a:rPr sz="1500">
                <a:solidFill>
                  <a:srgbClr val="FFFFFF"/>
                </a:solidFill>
                <a:latin typeface="Open Sans"/>
              </a:rPr>
              <a:t>Seth.angell@msfg.us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WEB   </a:t>
            </a:r>
            <a:r>
              <a:rPr sz="1500">
                <a:solidFill>
                  <a:srgbClr val="FFFFFF"/>
                </a:solidFill>
                <a:latin typeface="Open Sans"/>
              </a:rPr>
              <a:t>msfg.us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logo-horizon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Myths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What veterans get told about their own benefit. Tap any one.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You can only use it once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972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358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4377156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VA loans are slow and sellers hate them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9746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3132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8093930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You need a high credit score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60382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There's a hard limit on what you can borrow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972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6358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4377156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VA loans have monthly mortgage insurance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9746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095847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5847" y="0"/>
            <a:ext cx="6095847" cy="6858000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888977"/>
            <a:ext cx="4952876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4B7B4D"/>
                </a:solidFill>
                <a:latin typeface="Montserrat"/>
              </a:rPr>
              <a:t>THE BENEFIT</a:t>
            </a:r>
          </a:p>
          <a:p>
            <a:pPr algn="l">
              <a:spcBef>
                <a:spcPts val="2000"/>
              </a:spcBef>
              <a:spcAft>
                <a:spcPts val="2400"/>
              </a:spcAft>
            </a:pPr>
            <a:r>
              <a:rPr sz="2700" b="1">
                <a:solidFill>
                  <a:srgbClr val="0C3335"/>
                </a:solidFill>
                <a:latin typeface="Montserrat"/>
              </a:rPr>
              <a:t>What you get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404041"/>
                </a:solidFill>
                <a:latin typeface="Open Sans"/>
              </a:rPr>
              <a:t>$0 down on a primary residence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404041"/>
                </a:solidFill>
                <a:latin typeface="Open Sans"/>
              </a:rPr>
              <a:t>No monthly mortgage insurance — ever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404041"/>
                </a:solidFill>
                <a:latin typeface="Open Sans"/>
              </a:rPr>
              <a:t>Competitive rates and no prepayment penalty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404041"/>
                </a:solidFill>
                <a:latin typeface="Open Sans"/>
              </a:rPr>
              <a:t>A benefit you can reuse, and even pass on (assumable)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233" y="1396965"/>
            <a:ext cx="4952876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Montserrat"/>
              </a:rPr>
              <a:t>What you skip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A down payment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Monthly PMI or MIP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A "first-time buyer only" restriction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The 20%-down math everyone else is stuck with</a:t>
            </a:r>
          </a:p>
        </p:txBody>
      </p:sp>
      <p:sp>
        <p:nvSpPr>
          <p:cNvPr id="6" name="Rectangle 5"/>
          <p:cNvSpPr/>
          <p:nvPr/>
        </p:nvSpPr>
        <p:spPr>
          <a:xfrm>
            <a:off x="2920927" y="5524534"/>
            <a:ext cx="6349841" cy="571485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0C3335"/>
                </a:solidFill>
                <a:latin typeface="Montserrat"/>
              </a:rPr>
              <a:t>This isn't a favor. It's a benefit you earned.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Who qualifies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Eligibility is broader than most people assume. Tap any one.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Active duty &amp; veterans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Wartime and peacetime service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972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358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4377156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Guard &amp; Reserve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You may qualify too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9746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3132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8093930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Surviving spouses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A benefit that can transfer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60382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Certificate of Eligibility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How you prove 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972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6358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4377156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Using it again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Restore and reuse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9746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ENTITLEMENT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ontserrat"/>
              </a:rPr>
              <a:t>Entitlement, in plain English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85415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D6DEDA"/>
                </a:solidFill>
                <a:latin typeface="Open Sans"/>
              </a:rPr>
              <a:t>It's what backs your loan — and why "how much can I borrow?" surprises people.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2679629"/>
            <a:ext cx="9524761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Entitlement is the VA's guarantee to the lender — it's what replaces your down payment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With full entitlement there is no VA loan limit — you can borrow what you qualify for, still $0 down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Buy again before selling? Second-tier entitlement can let you keep both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Sold and paid off? You can restore entitlement and reuse the benefit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VA vs Conventional vs FHA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Same buyer, three doors. Tap a program, or see them side by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5346568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See them side by side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Down payment, MI, fees, APR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51359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6184745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6235543" y="2247841"/>
            <a:ext cx="5346568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VA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If you served, start here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4B7B4D"/>
                </a:solidFill>
                <a:latin typeface="Montserrat"/>
              </a:rPr>
              <a:t>0% down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660382" y="3536858"/>
            <a:ext cx="5346568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Conventional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The default for most buyers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4B7B4D"/>
                </a:solidFill>
                <a:latin typeface="Montserrat"/>
              </a:rPr>
              <a:t>3% down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51359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84745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235543" y="3536858"/>
            <a:ext cx="5346568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FHA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Built for credit flexibility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4B7B4D"/>
                </a:solidFill>
                <a:latin typeface="Montserrat"/>
              </a:rPr>
              <a:t>3.5% down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26520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4B7B4D"/>
                </a:solidFill>
                <a:latin typeface="Montserrat"/>
              </a:rPr>
              <a:t>THE PAYMENT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863577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C3335"/>
                </a:solidFill>
                <a:latin typeface="Montserrat"/>
              </a:rPr>
              <a:t>What's actually in a VA payment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23961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714456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Notice what's missing — there is no monthly mortgage insurance line.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2158945"/>
            <a:ext cx="2407859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584" y="2654232"/>
            <a:ext cx="2407859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Principal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017443" y="2158945"/>
            <a:ext cx="3411134" cy="457188"/>
          </a:xfrm>
          <a:prstGeom prst="rect">
            <a:avLst/>
          </a:prstGeom>
          <a:solidFill>
            <a:srgbClr val="1449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17443" y="2654232"/>
            <a:ext cx="3411134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Interest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28578" y="2158945"/>
            <a:ext cx="1906222" cy="457188"/>
          </a:xfrm>
          <a:prstGeom prst="rect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578" y="2654232"/>
            <a:ext cx="1906222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Taxes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34800" y="2158945"/>
            <a:ext cx="1304257" cy="457188"/>
          </a:xfrm>
          <a:prstGeom prst="rect">
            <a:avLst/>
          </a:prstGeom>
          <a:solidFill>
            <a:srgbClr val="8FA6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34800" y="2654232"/>
            <a:ext cx="130425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Insurance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39058" y="2158945"/>
            <a:ext cx="1003274" cy="45718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39058" y="2654232"/>
            <a:ext cx="1003274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HOA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584" y="3035222"/>
            <a:ext cx="4698882" cy="292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0C3335"/>
                </a:solidFill>
                <a:latin typeface="Montserrat"/>
              </a:rPr>
              <a:t>What's locked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584" y="3314615"/>
            <a:ext cx="4698882" cy="28575"/>
          </a:xfrm>
          <a:prstGeom prst="rect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9584" y="3416212"/>
            <a:ext cx="4698882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Your interest rate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Your principal &amp; interest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Your loan term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89456" y="3035222"/>
            <a:ext cx="4698882" cy="292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0C3335"/>
                </a:solidFill>
                <a:latin typeface="Montserrat"/>
              </a:rPr>
              <a:t>What can still move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89456" y="3314615"/>
            <a:ext cx="4698882" cy="28575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89456" y="3416212"/>
            <a:ext cx="4698882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Property taxes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Insurance premiums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HOA dues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A special assessment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584" y="4559183"/>
            <a:ext cx="3513579" cy="825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>
                <a:solidFill>
                  <a:srgbClr val="8CC63E"/>
                </a:solidFill>
                <a:latin typeface="Open Sans"/>
              </a:rPr>
              <a:t>■  </a:t>
            </a:r>
            <a:r>
              <a:rPr sz="1050" b="0">
                <a:solidFill>
                  <a:srgbClr val="404041"/>
                </a:solidFill>
                <a:latin typeface="Open Sans"/>
              </a:rPr>
              <a:t>No monthly mortgage insurance — that line simply doesn't exist on a VA loan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39057" y="4559183"/>
            <a:ext cx="3513579" cy="825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>
                <a:solidFill>
                  <a:srgbClr val="8CC63E"/>
                </a:solidFill>
                <a:latin typeface="Open Sans"/>
              </a:rPr>
              <a:t>■  </a:t>
            </a:r>
            <a:r>
              <a:rPr sz="1050" b="0">
                <a:solidFill>
                  <a:srgbClr val="404041"/>
                </a:solidFill>
                <a:latin typeface="Open Sans"/>
              </a:rPr>
              <a:t>Escrow collects a slice of taxes and insurance each month and pays them for you — not a fee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68530" y="4559183"/>
            <a:ext cx="3513579" cy="825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>
                <a:solidFill>
                  <a:srgbClr val="8CC63E"/>
                </a:solidFill>
                <a:latin typeface="Open Sans"/>
              </a:rPr>
              <a:t>■  </a:t>
            </a:r>
            <a:r>
              <a:rPr sz="1050" b="0">
                <a:solidFill>
                  <a:srgbClr val="404041"/>
                </a:solidFill>
                <a:latin typeface="Open Sans"/>
              </a:rPr>
              <a:t>The funding fee is a one-time cost (usually financed), not a monthly charge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THE FUNDING FEE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ontserrat"/>
              </a:rPr>
              <a:t>The funding fee, without the fear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85415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D6DEDA"/>
                </a:solidFill>
                <a:latin typeface="Open Sans"/>
              </a:rPr>
              <a:t>One cost, one time — and it's how the program stays $0-down for the next veteran.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2679629"/>
            <a:ext cx="9524761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A one-time fee, not monthly — and it can be rolled into the loan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First use costs less than later uses; putting some money down lowers it further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Waived for veterans with a service-connected disability rating — and for Purple Heart recipients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It replaces mortgage insurance — pay once instead of every month for years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584" y="4762553"/>
            <a:ext cx="9524761" cy="53338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53993"/>
          <a:lstStyle/>
          <a:p>
            <a:pPr algn="l"/>
            <a:r>
              <a:rPr sz="1600" b="1">
                <a:solidFill>
                  <a:srgbClr val="0C3335"/>
                </a:solidFill>
                <a:latin typeface="Montserrat"/>
              </a:rPr>
              <a:t>Waived for many disabled veterans and Purple Heart recipients. Always check your status first.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Cash to close, VA-style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Often close to zero — and it doesn't all have to be yours. Tap any source.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No down payment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972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358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4377156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Seller concessions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9746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3132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8093930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Gift funds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60382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Lender &amp; agent credits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972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6358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4377156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Fees you can't be charged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9746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3132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>
            <a:hlinkClick action="ppaction://hlinksldjump" r:id="rId8"/>
          </p:cNvPr>
          <p:cNvSpPr/>
          <p:nvPr/>
        </p:nvSpPr>
        <p:spPr>
          <a:xfrm>
            <a:off x="8093930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Earnest money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26520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ontserrat"/>
              </a:rPr>
              <a:t>The property &amp; the appraisal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D6DEDA"/>
                </a:solidFill>
                <a:latin typeface="Open Sans"/>
              </a:rPr>
              <a:t>VA protects the buyer here more than any other loan. Tap any one.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The VA appraisal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972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358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4377156" y="2247841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Minimum Property Requirements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9746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3132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8093930" y="2247841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Notice of Value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60382" y="3536858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Tidewater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972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6358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4377156" y="3536858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Occupancy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9746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3132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>
            <a:hlinkClick action="ppaction://hlinksldjump" r:id="rId8"/>
          </p:cNvPr>
          <p:cNvSpPr/>
          <p:nvPr/>
        </p:nvSpPr>
        <p:spPr>
          <a:xfrm>
            <a:off x="8093930" y="3536858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Condos &amp; what won't qualify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26520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Meet the players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Who does what — and who actually works for you. Tap anyone.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Lender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972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358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4377156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Realtor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9746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3132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8093930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VA Appraiser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60382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Underwriter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972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6358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4377156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Title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9746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3132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>
            <a:hlinkClick action="ppaction://hlinksldjump" r:id="rId8"/>
          </p:cNvPr>
          <p:cNvSpPr/>
          <p:nvPr/>
        </p:nvSpPr>
        <p:spPr>
          <a:xfrm>
            <a:off x="8093930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Closer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26520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THE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ontserrat"/>
              </a:rPr>
              <a:t>From COE to keys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" y="3282954"/>
            <a:ext cx="10972527" cy="38100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44488" y="3136908"/>
            <a:ext cx="330191" cy="330191"/>
          </a:xfrm>
          <a:prstGeom prst="ellipse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52435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-174167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Pre-Approval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74167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COE + 1–2 days</a:t>
            </a:r>
          </a:p>
        </p:txBody>
      </p:sp>
      <p:sp>
        <p:nvSpPr>
          <p:cNvPr id="10" name="Oval 9"/>
          <p:cNvSpPr/>
          <p:nvPr/>
        </p:nvSpPr>
        <p:spPr>
          <a:xfrm>
            <a:off x="2011992" y="3136908"/>
            <a:ext cx="330191" cy="330191"/>
          </a:xfrm>
          <a:prstGeom prst="ellipse">
            <a:avLst/>
          </a:prstGeom>
          <a:solidFill>
            <a:srgbClr val="6FA8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119939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93335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Application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3335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Same day</a:t>
            </a:r>
          </a:p>
        </p:txBody>
      </p:sp>
      <p:sp>
        <p:nvSpPr>
          <p:cNvPr id="14" name="Oval 13"/>
          <p:cNvSpPr/>
          <p:nvPr/>
        </p:nvSpPr>
        <p:spPr>
          <a:xfrm>
            <a:off x="3579496" y="3136908"/>
            <a:ext cx="330191" cy="330191"/>
          </a:xfrm>
          <a:prstGeom prst="ellipse">
            <a:avLst/>
          </a:prstGeom>
          <a:solidFill>
            <a:srgbClr val="6FA8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687443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60839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Processing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60839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1–2 weeks</a:t>
            </a:r>
          </a:p>
        </p:txBody>
      </p:sp>
      <p:sp>
        <p:nvSpPr>
          <p:cNvPr id="18" name="Oval 17"/>
          <p:cNvSpPr/>
          <p:nvPr/>
        </p:nvSpPr>
        <p:spPr>
          <a:xfrm>
            <a:off x="5147000" y="3136908"/>
            <a:ext cx="330191" cy="330191"/>
          </a:xfrm>
          <a:prstGeom prst="ellipse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254947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28343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VA Appraisal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8343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Ordered early</a:t>
            </a:r>
          </a:p>
        </p:txBody>
      </p:sp>
      <p:sp>
        <p:nvSpPr>
          <p:cNvPr id="22" name="Oval 21"/>
          <p:cNvSpPr/>
          <p:nvPr/>
        </p:nvSpPr>
        <p:spPr>
          <a:xfrm>
            <a:off x="6714503" y="3136908"/>
            <a:ext cx="330191" cy="330191"/>
          </a:xfrm>
          <a:prstGeom prst="ellipse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822450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95847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Underwriting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Days–1 week</a:t>
            </a:r>
          </a:p>
        </p:txBody>
      </p:sp>
      <p:sp>
        <p:nvSpPr>
          <p:cNvPr id="26" name="Oval 25"/>
          <p:cNvSpPr/>
          <p:nvPr/>
        </p:nvSpPr>
        <p:spPr>
          <a:xfrm>
            <a:off x="8282007" y="3136908"/>
            <a:ext cx="330191" cy="330191"/>
          </a:xfrm>
          <a:prstGeom prst="ellipse">
            <a:avLst/>
          </a:prstGeom>
          <a:solidFill>
            <a:srgbClr val="1449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389954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63351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Clear to Close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63351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A few days</a:t>
            </a:r>
          </a:p>
        </p:txBody>
      </p:sp>
      <p:sp>
        <p:nvSpPr>
          <p:cNvPr id="30" name="Oval 29"/>
          <p:cNvSpPr/>
          <p:nvPr/>
        </p:nvSpPr>
        <p:spPr>
          <a:xfrm>
            <a:off x="9849511" y="3136908"/>
            <a:ext cx="330191" cy="330191"/>
          </a:xfrm>
          <a:prstGeom prst="ellipse">
            <a:avLst/>
          </a:prstGeom>
          <a:solidFill>
            <a:srgbClr val="1449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957458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30855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Closed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30855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About an hour</a:t>
            </a:r>
          </a:p>
        </p:txBody>
      </p:sp>
      <p:sp>
        <p:nvSpPr>
          <p:cNvPr id="34" name="Oval 33"/>
          <p:cNvSpPr/>
          <p:nvPr/>
        </p:nvSpPr>
        <p:spPr>
          <a:xfrm>
            <a:off x="11417015" y="3136908"/>
            <a:ext cx="330191" cy="330191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524962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798359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Funded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798359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Same / next day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4B7B4D"/>
                </a:solidFill>
                <a:latin typeface="Montserrat"/>
              </a:rPr>
              <a:t>MISTAKES TO AVOID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Don't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85415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From application to closing, your financial life is a museum exhibit — look, don't touch.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2679629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673" y="2679629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Apply for or take out any new loans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584" y="3174916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673" y="3174916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Let your Certificate of Eligibility wait until the last minute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584" y="3670203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673" y="3670203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Assume the funding fee applies before checking a disability waiver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584" y="4165490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673" y="4165490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Pay off collections or debt unless your lender says to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99042" y="2679629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18131" y="2679629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Make large deposits other than payroll — no cash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99042" y="3174916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18131" y="3174916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Change jobs or leave service without telling your loan officer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99042" y="3670203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18131" y="3670203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Dispute items on your credit report mid-loan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99042" y="4165490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18131" y="4165490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Use cash for earnest money — check or wire only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4B7B4D"/>
                </a:solidFill>
                <a:latin typeface="Montserrat"/>
              </a:rPr>
              <a:t>MISTAKES TO AVOID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Do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85415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The short list that keeps a VA file moving.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2679629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673" y="2679629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Get your Certificate of Eligibility early — we can usually help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584" y="3174916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673" y="3174916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Confirm any service-connected disability rating (it can waive the fee)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584" y="3670203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673" y="3670203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Make all your payments on time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584" y="4165490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673" y="4165490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Tell your lender if anything about your job or service is changing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4660777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673" y="4660777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Return everything your lender asks for quickly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FOR LIFE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ontserrat"/>
              </a:rPr>
              <a:t>It's a benefit for life, not one purchase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892251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108145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D6DEDA"/>
                </a:solidFill>
                <a:latin typeface="Open Sans"/>
              </a:rPr>
              <a:t>The ways veterans keep using what they earned.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2933623"/>
            <a:ext cx="9524761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IRRRL — the VA streamline refinance: lower your rate with minimal paperwork and no new appraisal in most cases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Cash-out refinance — tap equity, or bring a non-VA loan onto VA terms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Assumable — a qualified buyer can take over your loan and low rate (mind your entitlement)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Restore entitlement after a sale and buy again — there's no once-in-a-lifetime limit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863577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ontserrat"/>
              </a:rPr>
              <a:t>The questions everyone asks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74759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" y="1892251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871" y="1892251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Do I really put nothing down?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On a primary residence, yes — $0 down with full entitlement. You'll still have some closing costs, though sellers, gifts, and credits can cover much of it.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584" y="2628832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871" y="2628832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What credit score do I need?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There's no VA-set minimum; lenders set overlays. VA reaches lower than conventional, and you're probably closer than you think.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584" y="3365413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871" y="3365413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How does VA decide I can afford it?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Beyond debt-to-income, VA uses residual income — the money left after your bills. It's a more forgiving, real-life test.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584" y="4101994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871" y="4101994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How much is the funding fee?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It varies by use and down payment, it's one-time and financeable, and it's waived for many disabled veterans. We'll check your status first.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584" y="4838575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871" y="4838575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Can I use it more than once?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Yes. You can restore and reuse it, and in some cases hold two VA loans at once with second-tier entitlement.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761980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Montserrat"/>
              </a:rPr>
              <a:t>Let's use what you earned.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904951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2349440"/>
            <a:ext cx="6349841" cy="25399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Montserrat"/>
              </a:rPr>
              <a:t>Seth Angell</a:t>
            </a:r>
          </a:p>
          <a:p>
            <a:pPr algn="l">
              <a:spcBef>
                <a:spcPts val="200"/>
              </a:spcBef>
              <a:spcAft>
                <a:spcPts val="1800"/>
              </a:spcAft>
            </a:pPr>
            <a:r>
              <a:rPr sz="1300" b="0">
                <a:solidFill>
                  <a:srgbClr val="D6DEDA"/>
                </a:solidFill>
                <a:latin typeface="Open Sans"/>
              </a:rPr>
              <a:t>Executive VP · NMLS# 912881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CALL   </a:t>
            </a:r>
            <a:r>
              <a:rPr sz="1500">
                <a:solidFill>
                  <a:srgbClr val="FFFFFF"/>
                </a:solidFill>
                <a:latin typeface="Open Sans"/>
              </a:rPr>
              <a:t>303-883-8519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EMAIL   </a:t>
            </a:r>
            <a:r>
              <a:rPr sz="1500">
                <a:solidFill>
                  <a:srgbClr val="FFFFFF"/>
                </a:solidFill>
                <a:latin typeface="Open Sans"/>
              </a:rPr>
              <a:t>Seth.angell@msfg.us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WEB   </a:t>
            </a:r>
            <a:r>
              <a:rPr sz="1500">
                <a:solidFill>
                  <a:srgbClr val="FFFFFF"/>
                </a:solidFill>
                <a:latin typeface="Open Sans"/>
              </a:rPr>
              <a:t>msfg.us</a:t>
            </a:r>
          </a:p>
        </p:txBody>
      </p:sp>
      <p:sp>
        <p:nvSpPr>
          <p:cNvPr id="5" name="Rectangle 4">
            <a:hlinkClick r:id="rId2"/>
          </p:cNvPr>
          <p:cNvSpPr/>
          <p:nvPr/>
        </p:nvSpPr>
        <p:spPr>
          <a:xfrm>
            <a:off x="609584" y="4318064"/>
            <a:ext cx="2730431" cy="571485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C3335"/>
                </a:solidFill>
                <a:latin typeface="Montserrat"/>
              </a:rPr>
              <a:t>APPLY NOW</a:t>
            </a:r>
          </a:p>
        </p:txBody>
      </p:sp>
      <p:pic>
        <p:nvPicPr>
          <p:cNvPr id="6" name="Picture 5" descr="qr-s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784" y="1333465"/>
            <a:ext cx="2666933" cy="26669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horizont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IN, MI, MN, ND, SD, TX · Equal Housing Lender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You can only use it once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VA benefit is reusable — not once per lifetime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Sell and pay off the loan, and you can restore full entitlement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 can even hold two VA loans at once with second-tier entitlement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This myth costs veterans more than any other. If you used it years ago, you very likely still have it.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VA loans are slow and sellers hate them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VA timelines are comparable to conventional when the appraisal is ordered early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VA buyer is a strong, motivated, low-fall-through buyer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Modern MPRs are reasonable — the "impossible to pass" reputation is outdated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Half the battle is an agent who knows VA. A good listing agent sees a VA offer as a serious one.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You need a high credit score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VA sets no minimum score — individual lenders set overlays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VA reaches meaningfully lower than conventional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VA also weighs residual income, not just a credit number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You are probably closer than you think. It's a five-minute question.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There's a hard limit on what you can borrow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With full entitlement there is no VA county loan limit (since 2020)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 can borrow what you qualify for — still $0 down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Limits only come back into play if your entitlement is partially used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VA loans have monthly mortgage insurance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VA loans have no monthly mortgage insurance — ever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one-time funding fee takes its place (and it's financeable)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That missing monthly line is real savings versus FHA or conventional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Pay once instead of every month for years — the core financial edge of the benefit.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WHO QUALIFIES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Active duty &amp; veterans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Generally eligible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Wartime service: about 90 days of active duty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Peacetime service: about 181 continuous days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Currently serving: typically eligible after ~90 continuous days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Character of discharge matters — generally other than dishonorable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Short enlistments often still count. Exact requirements vary by era — when in doubt, let us check.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WHO QUALIFIES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Guard &amp; Reserve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You may qualify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Generally six years of service in the Guard or Reserve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Or 90+ days of active-duty service under federal orders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Many Guard/Reserve members wrongly assume they're not eligible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If you drilled for years, ask — this is the most overlooked eligible group.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WHO QUALIFIES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Surviving spouses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A benefit that can transfer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Spouses of service members who died in service or from a service-connected disability may be eligible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Generally must not have remarried (some exceptions apply)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funding fee is typically waived entirely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dedicated COE confirms eligibility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This is one of the most overlooked — and most meaningful — parts of the benefit.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WHO QUALIFIES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Certificate of Eligibility (COE)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How you prove it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COE is the VA's confirmation that you have the benefit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We can usually pull it for you in minutes through the lender portal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Have your DD-214 (or a Statement of Service if still serving) handy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You don't have to figure this out alone — getting the COE is step one and it's easy.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WHO QUALIFIES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Using it again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Restore and reuse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Sold the home and paid off the VA loan? Restore full entitlement and reuse it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one-time restoration is even available in some cases without selling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Second-tier entitlement can let you keep one VA loan and open another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COMPARE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VA vs Conventional vs FHA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825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404041"/>
                </a:solidFill>
                <a:latin typeface="Open Sans"/>
              </a:rPr>
              <a:t>Same borrower, same price. VA usually wins on monthly cost because there is no mortgage insurance — even when the rate looks similar.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584" y="2793930"/>
          <a:ext cx="10972527" cy="1955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131"/>
                <a:gridCol w="2743131"/>
                <a:gridCol w="2743131"/>
                <a:gridCol w="2743134"/>
              </a:tblGrid>
              <a:tr h="279393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</a:rPr>
                        <a:t/>
                      </a:r>
                    </a:p>
                  </a:txBody>
                  <a:tcPr>
                    <a:solidFill>
                      <a:srgbClr val="0C33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</a:rPr>
                        <a:t>VA</a:t>
                      </a:r>
                    </a:p>
                  </a:txBody>
                  <a:tcPr>
                    <a:solidFill>
                      <a:srgbClr val="0C33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</a:rPr>
                        <a:t>Conventional</a:t>
                      </a:r>
                    </a:p>
                  </a:txBody>
                  <a:tcPr>
                    <a:solidFill>
                      <a:srgbClr val="0C33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</a:rPr>
                        <a:t>FHA</a:t>
                      </a:r>
                    </a:p>
                  </a:txBody>
                  <a:tcPr>
                    <a:solidFill>
                      <a:srgbClr val="0C3335"/>
                    </a:solidFill>
                  </a:tcPr>
                </a:tc>
              </a:tr>
              <a:tr h="279393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Minimum down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3.5%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9393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Monthly MI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None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Removable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Often life of loan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9393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Upfront cost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Funding fee (one-time, financeable, often waived)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None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Upfront MIP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9393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Credit flexibility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Flexible + residual income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Least forgiving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More forgiving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9393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Reusable benefit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Yes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9393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Best for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Eligible veterans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Strong credit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Rebuilding credit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584" y="4940175"/>
            <a:ext cx="10972527" cy="179065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takeaway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 monthly MI is VA's biggest edge — real savings every month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funding fee is one-time and waived for many disabled veterans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Ask for rate AND APR on every quote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Hypothetical illustration for education only. Not a quote, offer, or commitment to lend.</a:t>
            </a:r>
          </a:p>
        </p:txBody>
      </p:sp>
      <p:sp>
        <p:nvSpPr>
          <p:cNvPr id="9" name="Rectangle 8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LOAN PROGRAM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VA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Who it fits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Eligible service members, veterans, and certain spouses · 0% down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 down payment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 monthly mortgage insurance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Reusable · assumable · no prepayment penalty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one-time funding fee (unless waived)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Primary residence only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VA appraisal + property standards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LOAN PROGRAM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Conventional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Who it fits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Solid credit, steady documented income · as low as 3% down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MI comes off at 20% equity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Best pricing at strong credit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Widest property flexibility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Down payment required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Monthly MI until you reach 20%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Least forgiving on credit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LOAN PROGRAM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FHA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Who it fits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Rebuilding credit or a higher debt load · 3.5% down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Lower credit thresholds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Higher DTI tolerance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Assumable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Down payment required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MI often lasts the life of the loan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Upfront premium added to the balance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No down payment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$0 down on a primary residence with full entitlement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You'll still have some closing costs and prepaids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Reserves usually aren't required on a primary residence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Zero down doesn't mean zero cash — but it's often far less than buyers expect.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Seller concessions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seller can pay your normal closing costs — and up to 4% of value in concessions on top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Concessions can cover the funding fee, prepaids, even pay down some debt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It's negotiated — ask your agent to ask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In a balanced market this is where a VA buyer gets to the table with almost nothing.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Gift funds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Gift funds are allowed on VA loans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gift letter is required — stating it is not a loan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Generally from family; the transfer must be documented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Tell your lender before the money moves.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Lender &amp; agent credits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lender credit can cover costs in exchange for a slightly higher rate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An agent may contribute part of their commission if disclosed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Both show up on the closing documents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Ask early — credits can't be added at the closing table.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Fees you can't be charged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VA limits certain fees the veteran is allowed to pay ("non-allowables")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Those fees must be covered by the seller, the lender, or a credit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It's a built-in protection unique to the VA program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You are protected here in ways no other loan protects a buyer.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Earnest money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good-faith deposit that shows the seller you're serious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It's applied to your costs at closing — or returned within your contingencies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Personal check or wire only — never cash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PROPERTY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The VA appraisal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it does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Two jobs: confirm value AND check basic safety and livability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appraiser is assigned by the VA — not chosen by the lender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We order it early because it can take a little longer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It's not red tape — it's a protection that keeps you from overpaying for a problem home.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PROPERTY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Minimum Property Requirements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Safe, sound, sanitary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home must be safe, structurally sound, and sanitary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Common flags: peeling paint on pre-1978 homes, roof, exposed wiring, no working systems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Most standard homes pass without issue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PROPERTY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Notice of Value (NOV)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result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NOV is the VA's official value and any conditions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It may list repairs that must be completed before closing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It sets the maximum loan amount the VA will guarantee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PROPERTY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Tidewater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A second chance on value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If value may come in low, the appraiser flags it before finalizing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Your agent and lender get a short window to submit supporting comps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It can prevent a low appraisal from derailing the deal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A VA-savvy agent who responds fast to Tidewater is worth their weight in gold.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PROPERTY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Occupancy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VA loans are for a primary residence you'll live in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 generally must move in within about 60 days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Not for pure investment property — but multi-unit is allowed if you occupy one unit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PROPERTY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Condos &amp; what won't qualify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Know before you offer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condo must be in a VA-approved project (approval can sometimes be requested)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Homes that fail MPRs until repaired need work first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Pure investment properties don't qualify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VA eligibility and benefits depend on your service record, entitlement, full underwriting, and lender overlays. Not affiliated with or endorsed by the VA or any government agency.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Lender / Loan Officer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Structures your VA financing, pulls your COE, guides you to closing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We don't approve the loan — the underwriter does. We package the file and advocate for it.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Realtor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Finds homes, writes and negotiates your offer, manages deadlines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Find one who knows VA. The listing agent works for the seller — yours works for you.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VA Appraiser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Assigned by the VA — independent of the lender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Confirms value and checks the home against MPRs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Working for the VA, not the lender — which is exactly why it protects you.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Underwriter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Makes the actual decision against VA and lender guidelines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Weighs credit, income, and residual income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They're documenting a reason to say yes — not hunting for a no.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Title Company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Clears ownership and liens, issues title insurance, holds and moves funds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Neutral to both sides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You can often shop for title — most people never do.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Closer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Runs the signing, walks you through the documents, makes sure funds move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Budget an hour. Read what you sign and ask about anything unclear.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